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2" r:id="rId2"/>
    <p:sldId id="291" r:id="rId3"/>
    <p:sldId id="283" r:id="rId4"/>
    <p:sldId id="286" r:id="rId5"/>
    <p:sldId id="285" r:id="rId6"/>
    <p:sldId id="284" r:id="rId7"/>
    <p:sldId id="281" r:id="rId8"/>
    <p:sldId id="289" r:id="rId9"/>
    <p:sldId id="288" r:id="rId10"/>
    <p:sldId id="287" r:id="rId11"/>
    <p:sldId id="29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FF9933"/>
    <a:srgbClr val="6600CC"/>
    <a:srgbClr val="FF33CC"/>
    <a:srgbClr val="AD22E4"/>
    <a:srgbClr val="33CC33"/>
    <a:srgbClr val="D40A2C"/>
    <a:srgbClr val="FF66FF"/>
    <a:srgbClr val="34EE2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034" autoAdjust="0"/>
  </p:normalViewPr>
  <p:slideViewPr>
    <p:cSldViewPr>
      <p:cViewPr varScale="1">
        <p:scale>
          <a:sx n="99" d="100"/>
          <a:sy n="99" d="100"/>
        </p:scale>
        <p:origin x="-3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8BE75-FF03-4A02-8723-818314D11728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378A8-3F8B-4875-9CB4-B117E6322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21835-0145-49EC-95B6-4C56447AB5E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D136E-78C9-43A6-BB7A-B127C70B0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2101-8696-4CFE-8251-71F482F9F098}" type="datetime1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D581-3C00-46EC-8C9D-87ED3C6ED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F885-D081-46A5-AFCF-E554F67AC977}" type="datetime1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D581-3C00-46EC-8C9D-87ED3C6ED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5E080-EBD2-4E40-B5A6-559C5B130B4D}" type="datetime1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D581-3C00-46EC-8C9D-87ED3C6ED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212D-25E3-45A9-86CD-C3E8FC0CFD28}" type="datetime1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D581-3C00-46EC-8C9D-87ED3C6ED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EED9-0B29-4D46-A596-32E8A36DED4D}" type="datetime1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D581-3C00-46EC-8C9D-87ED3C6ED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AE6E-A829-4B18-A4F2-88577E97BCC6}" type="datetime1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D581-3C00-46EC-8C9D-87ED3C6ED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501E-37F6-4546-B215-51842B350E93}" type="datetime1">
              <a:rPr lang="ru-RU" smtClean="0"/>
              <a:pPr/>
              <a:t>23.09.2020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D581-3C00-46EC-8C9D-87ED3C6ED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B43F-EFCC-4D6D-BA45-E372C2D1A42D}" type="datetime1">
              <a:rPr lang="ru-RU" smtClean="0"/>
              <a:pPr/>
              <a:t>23.09.2020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D581-3C00-46EC-8C9D-87ED3C6ED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6702-5647-4C31-BD95-1A2A08CEC69A}" type="datetime1">
              <a:rPr lang="ru-RU" smtClean="0"/>
              <a:pPr/>
              <a:t>23.09.2020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D581-3C00-46EC-8C9D-87ED3C6ED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BBC-225B-4D5E-BD16-E5FDD04D022D}" type="datetime1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D581-3C00-46EC-8C9D-87ED3C6ED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2B34-9D8E-4A26-8BF9-AFF35243A41D}" type="datetime1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D581-3C00-46EC-8C9D-87ED3C6ED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595CC-55CB-4E86-B3CD-4077AC9DE6C8}" type="datetime1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8D581-3C00-46EC-8C9D-87ED3C6ED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обрамлять-для-разностороннего-использования-с-людьми-в-различном-времени-малого-подростково-для-детей-29086990.jpg"/>
          <p:cNvPicPr>
            <a:picLocks noGrp="1" noChangeAspect="1"/>
          </p:cNvPicPr>
          <p:nvPr>
            <p:ph idx="1"/>
          </p:nvPr>
        </p:nvPicPr>
        <p:blipFill>
          <a:blip r:embed="rId2"/>
          <a:srcRect b="750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1643042" y="928670"/>
            <a:ext cx="57150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effectLst>
                <a:glow rad="101600">
                  <a:srgbClr val="FFFF00">
                    <a:alpha val="60000"/>
                  </a:srgb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effectLst>
                <a:glow rad="101600">
                  <a:srgbClr val="FFFF00">
                    <a:alpha val="60000"/>
                  </a:srgb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1428736"/>
            <a:ext cx="57864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785794"/>
            <a:ext cx="75724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b="1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Презентация для педагогов </a:t>
            </a:r>
            <a:r>
              <a:rPr lang="ru-RU" sz="4000" b="1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Эмоциональное  </a:t>
            </a:r>
            <a:r>
              <a:rPr lang="ru-RU" sz="4000" b="1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br>
              <a:rPr lang="ru-RU" sz="4000" b="1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детей  дошкольного </a:t>
            </a:r>
            <a:br>
              <a:rPr lang="ru-RU" sz="4000" b="1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000" b="1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возраста».</a:t>
            </a:r>
            <a:endParaRPr lang="ru-RU" sz="4000" b="1" dirty="0" smtClean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педагог-психолог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МБДОУ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/с № 26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Боброва Л. 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обрамлять-для-разностороннего-использования-с-людьми-в-различном-времени-малого-подростково-для-детей-29086990.jpg"/>
          <p:cNvPicPr>
            <a:picLocks noChangeAspect="1"/>
          </p:cNvPicPr>
          <p:nvPr/>
        </p:nvPicPr>
        <p:blipFill>
          <a:blip r:embed="rId2"/>
          <a:srcRect b="6250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85852" y="571480"/>
            <a:ext cx="62151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 algn="just"/>
            <a:r>
              <a:rPr lang="ru-RU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algn="just"/>
            <a:r>
              <a:rPr lang="ru-RU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2200" dirty="0" smtClean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928670"/>
            <a:ext cx="52149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Преодоление негативных эмоциональных состояний у детей возможно только в процессе целенаправленной, систематической, содержательной и организованной работы педагога с детьми.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3357562"/>
            <a:ext cx="57864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Используемые пособия в преодолении негативных  эмоциональных  состояний: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«Мешочек крика»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«Подушечка для битья»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«Коврик злости»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«Мусорное ведро».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обрамлять-для-разностороннего-использования-с-людьми-в-различном-времени-малого-подростково-для-детей-29086990.jpg"/>
          <p:cNvPicPr>
            <a:picLocks noChangeAspect="1"/>
          </p:cNvPicPr>
          <p:nvPr/>
        </p:nvPicPr>
        <p:blipFill>
          <a:blip r:embed="rId2"/>
          <a:srcRect b="6250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85852" y="571480"/>
            <a:ext cx="62151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 algn="just"/>
            <a:r>
              <a:rPr lang="ru-RU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algn="just"/>
            <a:r>
              <a:rPr lang="ru-RU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2200" dirty="0" smtClean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1571612"/>
            <a:ext cx="521497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ВНИМАНИЕ.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3357562"/>
            <a:ext cx="57864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обрамлять-для-разностороннего-использования-с-людьми-в-различном-времени-малого-подростково-для-детей-29086990.jpg"/>
          <p:cNvPicPr>
            <a:picLocks noGrp="1" noChangeAspect="1"/>
          </p:cNvPicPr>
          <p:nvPr>
            <p:ph idx="1"/>
          </p:nvPr>
        </p:nvPicPr>
        <p:blipFill>
          <a:blip r:embed="rId2"/>
          <a:srcRect b="750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1643042" y="928670"/>
            <a:ext cx="57150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effectLst>
                <a:glow rad="101600">
                  <a:srgbClr val="FFFF00">
                    <a:alpha val="60000"/>
                  </a:srgb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effectLst>
                <a:glow rad="101600">
                  <a:srgbClr val="FFFF00">
                    <a:alpha val="60000"/>
                  </a:srgb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1428736"/>
            <a:ext cx="578647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Каждый взрослый человек испытывает различные эмоциональные состояния – радости, грусти, удивления, сочувствия, восторга, удивления, страха и т.д. Взрослый человек умело контролирует свои эмоции. А ребёнок?  Он естественный. Он не способен контролировать и скрывать свои эмоции так, как взрослый. Он не умеет быть равнодушным к тем событиям, которые происходят вокруг него. Как сделать так, чтобы в каждом ребёнке вызвать искренность его эмоций?</a:t>
            </a:r>
            <a:endParaRPr lang="ru-RU" sz="2000" dirty="0"/>
          </a:p>
        </p:txBody>
      </p:sp>
      <p:pic>
        <p:nvPicPr>
          <p:cNvPr id="1054" name="Picture 30" descr="https://yt3.ggpht.com/a/AATXAJwiOjjUKuHD9wMBFqnXXpaKkr4vATbwaXQYr7mw=s900-c-k-c0xffffffff-no-rj-m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4786322"/>
            <a:ext cx="1387461" cy="1387461"/>
          </a:xfrm>
          <a:prstGeom prst="rect">
            <a:avLst/>
          </a:prstGeom>
          <a:noFill/>
        </p:spPr>
      </p:pic>
      <p:pic>
        <p:nvPicPr>
          <p:cNvPr id="1056" name="Picture 32" descr="https://i.pinimg.com/736x/bc/5e/6a/bc5e6ae1dab83a463c252ad6b6cf5492--smiling-faces-emoji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56" y="4786322"/>
            <a:ext cx="1428759" cy="1428760"/>
          </a:xfrm>
          <a:prstGeom prst="rect">
            <a:avLst/>
          </a:prstGeom>
          <a:noFill/>
        </p:spPr>
      </p:pic>
      <p:pic>
        <p:nvPicPr>
          <p:cNvPr id="1058" name="Picture 34" descr="https://i.pinimg.com/736x/8c/48/3b/8c483be877d7213249ed6b5756f4e46b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4714884"/>
            <a:ext cx="1690680" cy="16440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обрамлять-для-разностороннего-использования-с-людьми-в-различном-времени-малого-подростково-для-детей-29086990.jpg"/>
          <p:cNvPicPr>
            <a:picLocks noGrp="1" noChangeAspect="1"/>
          </p:cNvPicPr>
          <p:nvPr>
            <p:ph idx="1"/>
          </p:nvPr>
        </p:nvPicPr>
        <p:blipFill>
          <a:blip r:embed="rId2"/>
          <a:srcRect b="750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Прямоугольник 2"/>
          <p:cNvSpPr/>
          <p:nvPr/>
        </p:nvSpPr>
        <p:spPr>
          <a:xfrm>
            <a:off x="1571604" y="1714488"/>
            <a:ext cx="607223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отличие от интеллектуального развития, развитию эмоциональной сферы ребёнка не всегда уделяется достаточное внимание. А ведь сама по себе эмоциональная сфера не складывается – её необходимо формировать. Ребёнок – всегда дитя своего времени, законы его развития реализуются (или не реализуются) в конкретных условиях воспитания, связанных с установками и представлениями окружающих его взрослых.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обрамлять-для-разностороннего-использования-с-людьми-в-различном-времени-малого-подростково-для-детей-29086990.jpg"/>
          <p:cNvPicPr>
            <a:picLocks noGrp="1" noChangeAspect="1"/>
          </p:cNvPicPr>
          <p:nvPr>
            <p:ph idx="1"/>
          </p:nvPr>
        </p:nvPicPr>
        <p:blipFill>
          <a:blip r:embed="rId2"/>
          <a:srcRect b="750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Прямоугольник 2"/>
          <p:cNvSpPr/>
          <p:nvPr/>
        </p:nvSpPr>
        <p:spPr>
          <a:xfrm>
            <a:off x="1500166" y="500043"/>
            <a:ext cx="621510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algn="just"/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 algn="just"/>
            <a:endParaRPr lang="ru-RU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Проблема исследования особенностей развития современных дошкольников состоит в том, что традиционные методы и методики диагностики устарели и не отражают «актуального уровня развития» детей. Изменилось сознание дошкольников, так как изменилось само общество. В современном ребёнке заложена деятельная натура, но проявится ли она в дальнейшей жизни – будет зависеть от условий воспитания и обучения.  Если раньше у ребёнка был хорошо развит подражательный рефлекс и он старался повторять действия за взрослыми, то у современных детей преобладает рефлекс свободы.</a:t>
            </a:r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обрамлять-для-разностороннего-использования-с-людьми-в-различном-времени-малого-подростково-для-детей-29086990.jpg"/>
          <p:cNvPicPr>
            <a:picLocks noGrp="1" noChangeAspect="1"/>
          </p:cNvPicPr>
          <p:nvPr>
            <p:ph idx="1"/>
          </p:nvPr>
        </p:nvPicPr>
        <p:blipFill>
          <a:blip r:embed="rId2"/>
          <a:srcRect b="750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Прямоугольник 2"/>
          <p:cNvSpPr/>
          <p:nvPr/>
        </p:nvSpPr>
        <p:spPr>
          <a:xfrm>
            <a:off x="1571604" y="642918"/>
            <a:ext cx="621510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0000FF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algn="just">
              <a:buNone/>
            </a:pPr>
            <a:endParaRPr lang="ru-RU" sz="2000" b="1" dirty="0" smtClean="0">
              <a:solidFill>
                <a:srgbClr val="0000FF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solidFill>
                  <a:srgbClr val="0000FF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положительных эмоций должно рассматриваться, как одно из основных задач воспитания детей. Особенно это важно в дошкольный период – один из самых значимых этапов жизни детей. Одной из главных задач в воспитании детей является создание условий, гарантирующих формирование и укрепление их здоровья. В качестве одной из составляющих здоровья человека в целом выделяют психологическое здоровье.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Психологически здоровый человек – это прежде всего творческий, жизнерадостный, весёлый, открытый человек, познающий себя и окружающий мир не только разумом, но и чувствами, интуицией.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обрамлять-для-разностороннего-использования-с-людьми-в-различном-времени-малого-подростково-для-детей-29086990.jpg"/>
          <p:cNvPicPr>
            <a:picLocks noGrp="1" noChangeAspect="1"/>
          </p:cNvPicPr>
          <p:nvPr>
            <p:ph idx="1"/>
          </p:nvPr>
        </p:nvPicPr>
        <p:blipFill>
          <a:blip r:embed="rId2"/>
          <a:srcRect b="750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Прямоугольник 2"/>
          <p:cNvSpPr/>
          <p:nvPr/>
        </p:nvSpPr>
        <p:spPr>
          <a:xfrm>
            <a:off x="2071670" y="642918"/>
            <a:ext cx="5715040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Работа с детьми по формированию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психологического здоровья включает в себя: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1500174"/>
            <a:ext cx="3429024" cy="39290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ln>
                  <a:solidFill>
                    <a:srgbClr val="FF0000"/>
                  </a:solidFill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Овладение   детьми языком эмоций.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Мимика.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Пантомимика.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Закрепление в эмоциональной сфере положительных эмоций.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Обучение детей адекватному выражению эмоций (соответственно ситуации).</a:t>
            </a:r>
          </a:p>
          <a:p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1500174"/>
            <a:ext cx="2928958" cy="1600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 smtClean="0">
                <a:ln w="3175" cmpd="sng">
                  <a:solidFill>
                    <a:srgbClr val="FF0000"/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Коррекция агрессивности.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Коррекция драчливости у дошкольников.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Снятие конфликтности в общении детей.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Снятие вербальной агрессии.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Преодоление импульсивности.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3143249"/>
            <a:ext cx="335758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 smtClean="0">
                <a:ln w="3175" cmpd="sng">
                  <a:solidFill>
                    <a:srgbClr val="FF0000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3.Формирование  у дошкольников уверенности в себе.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Снятие тревожности..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Коррекция страхов.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адекватной положительной самооценки.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у детей уверенности в своих силах.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43438" y="3143248"/>
            <a:ext cx="350046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 smtClean="0">
                <a:ln w="3175" cmpd="sng">
                  <a:solidFill>
                    <a:srgbClr val="FF0000"/>
                  </a:solidFill>
                  <a:prstDash val="soli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Формирование социальных навыков</a:t>
            </a:r>
          </a:p>
          <a:p>
            <a:r>
              <a:rPr lang="ru-RU" sz="1400" dirty="0" smtClean="0">
                <a:ln w="3175" cmpd="sng">
                  <a:solidFill>
                    <a:srgbClr val="FF0000"/>
                  </a:solidFill>
                  <a:prstDash val="soli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ребёнка.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Развитие умения понимать и принимать позицию другого человека.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Овладение коммуникативными навыками. Задачи: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эмпатии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Развитие дружеских взаимоотношений.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4857760"/>
            <a:ext cx="5929354" cy="13542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dirty="0" smtClean="0">
                <a:ln w="317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Формирование у дошкольников нравственного сознания и поведения.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нравственного сознания.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у детей ценностного отношения к моральной стороне поступков.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Формирование умений детей конструктивно общаться со сверстниками.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Развитие взаимопонимания и заботливого отношения к близким людям.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обрамлять-для-разностороннего-использования-с-людьми-в-различном-времени-малого-подростково-для-детей-29086990.jpg"/>
          <p:cNvPicPr>
            <a:picLocks noChangeAspect="1"/>
          </p:cNvPicPr>
          <p:nvPr/>
        </p:nvPicPr>
        <p:blipFill>
          <a:blip r:embed="rId2"/>
          <a:srcRect b="6250"/>
          <a:stretch>
            <a:fillRect/>
          </a:stretch>
        </p:blipFill>
        <p:spPr>
          <a:xfrm>
            <a:off x="-142908" y="0"/>
            <a:ext cx="9143999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85852" y="1214423"/>
            <a:ext cx="621510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Поведение ребёнка, развитие его эмоциональной сферы является важным показателем в понимании мира маленького человека и свидетельствует о его психическом состоянии, благополучии, возможных перспективах общения.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2857496"/>
            <a:ext cx="621510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ln/>
              <a:solidFill>
                <a:srgbClr val="1EE25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n/>
              <a:solidFill>
                <a:srgbClr val="1EE25B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n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Эмоции – это своеобразный калейдоскоп впечатлений и переживаний, с помощью которых ребёнок взаимодействует с окружающим миром, одновременно познавая его. Эмоции являются «центральным звеном»психической жизни человека, и прежде всего ребёнка.</a:t>
            </a:r>
            <a:endParaRPr lang="ru-RU" sz="2400" dirty="0">
              <a:ln>
                <a:solidFill>
                  <a:srgbClr val="000000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обрамлять-для-разностороннего-использования-с-людьми-в-различном-времени-малого-подростково-для-детей-29086990.jpg"/>
          <p:cNvPicPr>
            <a:picLocks noChangeAspect="1"/>
          </p:cNvPicPr>
          <p:nvPr/>
        </p:nvPicPr>
        <p:blipFill>
          <a:blip r:embed="rId2"/>
          <a:srcRect b="6250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85852" y="571480"/>
            <a:ext cx="62151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 algn="just"/>
            <a:r>
              <a:rPr lang="ru-RU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algn="just"/>
            <a:r>
              <a:rPr lang="ru-RU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2200" dirty="0" smtClean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642918"/>
            <a:ext cx="61436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Все люди – существа эмоциональные. Но дети, в меру их жизненного опыта, способны более ярко демонстрировать собственные эмоции. Плач, смех, крик и многое другое – всё это проявление эмоций. Благодаря этому мы видим отношение детей к окружающему миру, событиям, людям, поскольку они привыкли не скрывать своих эмоций. Одна из первых эмоций, которую испытывает новорожденный младенец, связана с ощущением опасности. Грань между нормальным и патологическим страхом нередко оказывается размытой, но в любом случае, страхи мешают ребёнку жить.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4000504"/>
            <a:ext cx="6000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обрамлять-для-разностороннего-использования-с-людьми-в-различном-времени-малого-подростково-для-детей-29086990.jpg"/>
          <p:cNvPicPr>
            <a:picLocks noChangeAspect="1"/>
          </p:cNvPicPr>
          <p:nvPr/>
        </p:nvPicPr>
        <p:blipFill>
          <a:blip r:embed="rId2"/>
          <a:srcRect b="6250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85852" y="571480"/>
            <a:ext cx="62151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 algn="just"/>
            <a:r>
              <a:rPr lang="ru-RU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algn="just"/>
            <a:r>
              <a:rPr lang="ru-RU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2200" dirty="0" smtClean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1000108"/>
            <a:ext cx="550072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В дошкольном возрасте у детей часто изменчиво настроение. Хотя негативные переживания непродолжительны они захватывают ребёнка полностью с чем бывает трудно справиться в одиночку. Выйти из этого состояния может помочь педагог.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2714621"/>
            <a:ext cx="564360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Для снятия эмоционального напряжения негативных эмоциональных переживаний укрепления дружеских взаимоотношений можно использовать такие пособия: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«Угадай эмоцию»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«Ромашка»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«Волшебный стул»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Обычно от грустного настроения ребёнка после такого внимания окружающих к его самочувствию после совместной продуктивной деятельности со сверстниками значительно улучшается эмоциональное самочувствие.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</TotalTime>
  <Words>810</Words>
  <Application>Microsoft Office PowerPoint</Application>
  <PresentationFormat>Экран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best</dc:creator>
  <cp:lastModifiedBy>ДС26</cp:lastModifiedBy>
  <cp:revision>180</cp:revision>
  <dcterms:created xsi:type="dcterms:W3CDTF">2014-09-12T15:21:00Z</dcterms:created>
  <dcterms:modified xsi:type="dcterms:W3CDTF">2020-09-23T06:39:07Z</dcterms:modified>
</cp:coreProperties>
</file>